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handoutMasterIdLst>
    <p:handoutMasterId r:id="rId110"/>
  </p:handoutMasterIdLst>
  <p:sldIdLst>
    <p:sldId id="451" r:id="rId2"/>
    <p:sldId id="257" r:id="rId3"/>
    <p:sldId id="458" r:id="rId4"/>
    <p:sldId id="320" r:id="rId5"/>
    <p:sldId id="394" r:id="rId6"/>
    <p:sldId id="471" r:id="rId7"/>
    <p:sldId id="461" r:id="rId8"/>
    <p:sldId id="460" r:id="rId9"/>
    <p:sldId id="399" r:id="rId10"/>
    <p:sldId id="341" r:id="rId11"/>
    <p:sldId id="396" r:id="rId12"/>
    <p:sldId id="397" r:id="rId13"/>
    <p:sldId id="400" r:id="rId14"/>
    <p:sldId id="436" r:id="rId15"/>
    <p:sldId id="440" r:id="rId16"/>
    <p:sldId id="462" r:id="rId17"/>
    <p:sldId id="292" r:id="rId18"/>
    <p:sldId id="293" r:id="rId19"/>
    <p:sldId id="294" r:id="rId20"/>
    <p:sldId id="334" r:id="rId21"/>
    <p:sldId id="295" r:id="rId22"/>
    <p:sldId id="298" r:id="rId23"/>
    <p:sldId id="299" r:id="rId24"/>
    <p:sldId id="296" r:id="rId25"/>
    <p:sldId id="401" r:id="rId26"/>
    <p:sldId id="297" r:id="rId27"/>
    <p:sldId id="326" r:id="rId28"/>
    <p:sldId id="323" r:id="rId29"/>
    <p:sldId id="324" r:id="rId30"/>
    <p:sldId id="325" r:id="rId31"/>
    <p:sldId id="369" r:id="rId32"/>
    <p:sldId id="327" r:id="rId33"/>
    <p:sldId id="328" r:id="rId34"/>
    <p:sldId id="452" r:id="rId35"/>
    <p:sldId id="342" r:id="rId36"/>
    <p:sldId id="347" r:id="rId37"/>
    <p:sldId id="349" r:id="rId38"/>
    <p:sldId id="343" r:id="rId39"/>
    <p:sldId id="331" r:id="rId40"/>
    <p:sldId id="348" r:id="rId41"/>
    <p:sldId id="344" r:id="rId42"/>
    <p:sldId id="300" r:id="rId43"/>
    <p:sldId id="305" r:id="rId44"/>
    <p:sldId id="302" r:id="rId45"/>
    <p:sldId id="332" r:id="rId46"/>
    <p:sldId id="333" r:id="rId47"/>
    <p:sldId id="402" r:id="rId48"/>
    <p:sldId id="404" r:id="rId49"/>
    <p:sldId id="449" r:id="rId50"/>
    <p:sldId id="403" r:id="rId51"/>
    <p:sldId id="429" r:id="rId52"/>
    <p:sldId id="441" r:id="rId53"/>
    <p:sldId id="456" r:id="rId54"/>
    <p:sldId id="439" r:id="rId55"/>
    <p:sldId id="457" r:id="rId56"/>
    <p:sldId id="464" r:id="rId57"/>
    <p:sldId id="351" r:id="rId58"/>
    <p:sldId id="437" r:id="rId59"/>
    <p:sldId id="438" r:id="rId60"/>
    <p:sldId id="336" r:id="rId61"/>
    <p:sldId id="352" r:id="rId62"/>
    <p:sldId id="353" r:id="rId63"/>
    <p:sldId id="354" r:id="rId64"/>
    <p:sldId id="304" r:id="rId65"/>
    <p:sldId id="306" r:id="rId66"/>
    <p:sldId id="307" r:id="rId67"/>
    <p:sldId id="416" r:id="rId68"/>
    <p:sldId id="387" r:id="rId69"/>
    <p:sldId id="337" r:id="rId70"/>
    <p:sldId id="419" r:id="rId71"/>
    <p:sldId id="381" r:id="rId72"/>
    <p:sldId id="389" r:id="rId73"/>
    <p:sldId id="338" r:id="rId74"/>
    <p:sldId id="384" r:id="rId75"/>
    <p:sldId id="382" r:id="rId76"/>
    <p:sldId id="418" r:id="rId77"/>
    <p:sldId id="385" r:id="rId78"/>
    <p:sldId id="359" r:id="rId79"/>
    <p:sldId id="386" r:id="rId80"/>
    <p:sldId id="383" r:id="rId81"/>
    <p:sldId id="388" r:id="rId82"/>
    <p:sldId id="466" r:id="rId83"/>
    <p:sldId id="433" r:id="rId84"/>
    <p:sldId id="420" r:id="rId85"/>
    <p:sldId id="421" r:id="rId86"/>
    <p:sldId id="424" r:id="rId87"/>
    <p:sldId id="422" r:id="rId88"/>
    <p:sldId id="423" r:id="rId89"/>
    <p:sldId id="425" r:id="rId90"/>
    <p:sldId id="426" r:id="rId91"/>
    <p:sldId id="470" r:id="rId92"/>
    <p:sldId id="450" r:id="rId93"/>
    <p:sldId id="427" r:id="rId94"/>
    <p:sldId id="371" r:id="rId95"/>
    <p:sldId id="417" r:id="rId96"/>
    <p:sldId id="370" r:id="rId97"/>
    <p:sldId id="434" r:id="rId98"/>
    <p:sldId id="467" r:id="rId99"/>
    <p:sldId id="364" r:id="rId100"/>
    <p:sldId id="376" r:id="rId101"/>
    <p:sldId id="377" r:id="rId102"/>
    <p:sldId id="378" r:id="rId103"/>
    <p:sldId id="379" r:id="rId104"/>
    <p:sldId id="375" r:id="rId105"/>
    <p:sldId id="372" r:id="rId106"/>
    <p:sldId id="373" r:id="rId107"/>
    <p:sldId id="374" r:id="rId10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/>
    <p:restoredTop sz="94663"/>
  </p:normalViewPr>
  <p:slideViewPr>
    <p:cSldViewPr snapToGrid="0" snapToObjects="1">
      <p:cViewPr varScale="1">
        <p:scale>
          <a:sx n="158" d="100"/>
          <a:sy n="158" d="100"/>
        </p:scale>
        <p:origin x="208" y="3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3/11/20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3/11/20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85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411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9175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3/11/20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3/11/20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%3A%2F%2Fsnomed.info%2Fsct%3Ffhir_vs=isa%2F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ValueSet/$expand?url=http%3A%2F%2Fsnomed.info%2Fsct%3Ffhir_vs=isa%2F233604007" TargetMode="Externa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0-03%20Webinars/FHIR%20Terminology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r4/Condition?code=http%3A%2F%2Fsnomed.info%2Fsct%7C38341003" TargetMode="Externa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44054006" TargetMode="Externa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terminz.azurewebsites.net/fhir/CodeSystem/$lookup?system=http://snomed.info/sct&amp;code=233604007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tx.fhir.org/r3/CodeSystem/$subsumes?system=http://snomed.info/sct&amp;codeA=83072009&amp;codeB=373800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hapi.fhir.org/baseR4/ConceptMap/50293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hapi.fhir.org/baseR4/ConceptMap/$translate?system=urn:uuid:6b15b79f-10f4-48c6-a343-79066121b86b&amp;code=contended&amp;source=urn:uuid:6b15b79f-10f4-48c6-a343-79066121b86b&amp;target=urn:uuid:65802352-0507-41da-bc6d-0672995af417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hapi.fhir.org/baseR4/CodeSystem?url=urn:uuid:6b15b79f-10f4-48c6-a343-79066121b86b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hapi.fhir.org/baseR4/CodeSystem?url=urn:uuid:65802352-0507-41da-bc6d-0672995af417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/ConceptMap/$translate?system=http://hl7.org/fhir/address-use&amp;code=home&amp;source=http://hl7.org/fhir/ValueSet/address-use&amp;target=http://terminology.hl7.org/ValueSet/v3-AddressUse" TargetMode="External"/><Relationship Id="rId2" Type="http://schemas.openxmlformats.org/officeDocument/2006/relationships/hyperlink" Target="https://terminz.azurewebsites.net/fhir/ConceptMap?source=http://hl7.org/fhir/ValueSet/address-use&amp;target=http://terminology.hl7.org/ValueSet/v3-AddressUse" TargetMode="External"/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7" Type="http://schemas.openxmlformats.org/officeDocument/2006/relationships/hyperlink" Target="https://r4.ontoserver.csiro.au/fhir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ontoserver.csiro.au/" TargetMode="Externa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z.azurewebsites.net/fhir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nfluence.hl7.org/display/FHIR/Test+Servers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healthintersections.com.au/FhirServer/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</a:t>
            </a:r>
            <a:r>
              <a:rPr lang="en-US" dirty="0"/>
              <a:t>HL7</a:t>
            </a:r>
            <a:r>
              <a:rPr lang="en-US" baseline="30000" dirty="0"/>
              <a:t>®</a:t>
            </a:r>
            <a:r>
              <a:rPr lang="en-US" dirty="0"/>
              <a:t> FHIR</a:t>
            </a:r>
            <a:r>
              <a:rPr lang="en-US" baseline="30000" dirty="0"/>
              <a:t>®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endParaRPr lang="en-US" dirty="0"/>
          </a:p>
          <a:p>
            <a:r>
              <a:rPr lang="en-US" dirty="0"/>
              <a:t>HL7 Webinar</a:t>
            </a:r>
            <a:br>
              <a:rPr lang="en-US" dirty="0"/>
            </a:b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2020-03-12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Topics</a:t>
            </a:r>
            <a:br>
              <a:rPr lang="en-US" dirty="0"/>
            </a:br>
            <a:r>
              <a:rPr lang="en-US" dirty="0"/>
              <a:t>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328040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552718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80148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https://terminz.azurewebsites.net/fhir/ValueSet/$expand?url=http%3A%2F%2Fsnomed.info%2Fsct%3Ffhir_vs=isa%2F233604007</a:t>
            </a:r>
            <a:endParaRPr lang="en-US" dirty="0"/>
          </a:p>
          <a:p>
            <a:pPr marL="857250" lvl="2" indent="0">
              <a:buNone/>
            </a:pPr>
            <a:r>
              <a:rPr lang="en-US" sz="1800" dirty="0">
                <a:solidFill>
                  <a:srgbClr val="00B05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00B050"/>
                </a:solidFill>
              </a:rPr>
              <a:t>Terminz</a:t>
            </a:r>
            <a:r>
              <a:rPr lang="en-US" sz="1800" dirty="0">
                <a:solidFill>
                  <a:srgbClr val="00B050"/>
                </a:solidFill>
              </a:rPr>
              <a:t> server output in Postman or</a:t>
            </a:r>
            <a:br>
              <a:rPr lang="en-US" sz="1800" dirty="0">
                <a:solidFill>
                  <a:srgbClr val="00B050"/>
                </a:solidFill>
              </a:rPr>
            </a:br>
            <a:r>
              <a:rPr lang="en-US" sz="1800" dirty="0">
                <a:solidFill>
                  <a:srgbClr val="00B050"/>
                </a:solidFill>
              </a:rPr>
              <a:t>another tool</a:t>
            </a:r>
            <a:endParaRPr lang="en-US" sz="1800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360169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31281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797183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69102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2492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70944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it “should” be a meaningless identifier, but FHIR chose (semi) meaningful codes (implementer friendly)</a:t>
            </a:r>
          </a:p>
          <a:p>
            <a:r>
              <a:rPr lang="en-US" dirty="0"/>
              <a:t>No separate ‘Code’ resource currently exists in FHIR (but it is being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https://github.com/FHIR/documents/blob/master/presentations/2020-03%20Webinars/FHIR%20Terminology.pptx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 err="1"/>
              <a:t>volved</a:t>
            </a:r>
            <a:r>
              <a:rPr lang="en-US" noProof="0" dirty="0"/>
              <a:t> in HL7 and terminology standards/development and modeling for 18+ years</a:t>
            </a:r>
          </a:p>
          <a:p>
            <a:pPr lvl="1"/>
            <a:r>
              <a:rPr lang="en-US" dirty="0"/>
              <a:t>SNOMED on FHIR project co-lead</a:t>
            </a:r>
          </a:p>
          <a:p>
            <a:pPr lvl="2"/>
            <a:r>
              <a:rPr lang="en-US" sz="1800" dirty="0"/>
              <a:t>Joint project of HL7 and SNOMED International</a:t>
            </a:r>
            <a:endParaRPr lang="en-US" sz="18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5487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Learning Objectives covered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032927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Tutorial 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Searching</a:t>
            </a:r>
            <a:r>
              <a:rPr lang="en-US" b="1" dirty="0"/>
              <a:t>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0288014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1F20F-943D-F746-8E12-FD8D7F8F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2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Searching</a:t>
            </a:r>
            <a:r>
              <a:rPr lang="en-US" dirty="0"/>
              <a:t> and Services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445BB-2A6E-5A44-9FE1-7B078367D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cs typeface="Arial" panose="020B0604020202020204" pitchFamily="34" charset="0"/>
              </a:rPr>
              <a:t>Terminology-Based Search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Terminology Service</a:t>
            </a:r>
          </a:p>
          <a:p>
            <a:r>
              <a:rPr lang="en-US" dirty="0"/>
              <a:t>Scenarios and Strategies for Using Terminology Services</a:t>
            </a:r>
            <a:endParaRPr lang="en-US" altLang="zh-CN" dirty="0">
              <a:cs typeface="Arial" panose="020B0604020202020204" pitchFamily="34" charset="0"/>
            </a:endParaRPr>
          </a:p>
          <a:p>
            <a:r>
              <a:rPr lang="en-US" altLang="zh-CN" dirty="0">
                <a:cs typeface="Arial" panose="020B0604020202020204" pitchFamily="34" charset="0"/>
              </a:rPr>
              <a:t>References for Servers and Tools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Additional Topics (For Further Learning)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FFD480-752E-0140-95BF-B60B6749C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5DEB3-8428-CA44-87DE-7F31986965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234645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28C-A88F-2644-84D0-6226827A29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876133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https://fhir.hausamconsulting.com/r4/Condition?code=http%3A%2F%2Fsnomed.info%2Fsct|38341003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17875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10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A88EA-49B5-ED4E-AA58-4A29C4832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4F6DA3-E017-E942-B8FA-43F33F4EDB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5C1D7A-DC10-E14E-B402-3A14C26331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ED225-9D4F-2841-945E-8ECA3622F8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5219927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92399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http://fhir.hausamconsulting.com/r4/Condition?code:not-in=http%3A%2F%2Ffhir.hausamconsulting.com%2FbaseR4%2FValueSet%2Fupper-respiratory-infection</a:t>
            </a:r>
            <a:br>
              <a:rPr lang="en-GB" dirty="0"/>
            </a:br>
            <a:r>
              <a:rPr lang="en-GB" dirty="0">
                <a:solidFill>
                  <a:srgbClr val="00B050"/>
                </a:solidFill>
              </a:rPr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02545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</a:t>
            </a:r>
            <a:r>
              <a:rPr lang="en-US" b="1" dirty="0"/>
              <a:t>Diabetes mellitus type 2</a:t>
            </a:r>
            <a:r>
              <a:rPr lang="en-CA" b="1" dirty="0">
                <a:ea typeface="+mn-ea"/>
                <a:cs typeface="+mn-cs"/>
              </a:rPr>
              <a:t>” (</a:t>
            </a:r>
            <a:r>
              <a:rPr lang="en-US" b="1" dirty="0"/>
              <a:t>44054006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http://fhirtest.uhn.ca/baseDstu3/Condition?code:below=http://snomed.info/sct|44054006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*’is-a’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5273149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4A823-B5C7-234E-A145-5ABF1AEDE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85862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36765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94789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32722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78387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457200" y="1005840"/>
            <a:ext cx="4114800" cy="3468688"/>
          </a:xfrm>
        </p:spPr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029200" y="1005840"/>
            <a:ext cx="4114800" cy="3468688"/>
          </a:xfrm>
        </p:spPr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4689373" y="3631990"/>
            <a:ext cx="384381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>
            <a:off x="3561907" y="4093655"/>
            <a:ext cx="1127466" cy="70403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4714141" y="2842427"/>
            <a:ext cx="384381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>
            <a:off x="3434316" y="3165593"/>
            <a:ext cx="1279825" cy="108743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244438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i="1" dirty="0"/>
              <a:t>/</a:t>
            </a:r>
            <a:r>
              <a:rPr lang="en-CA" dirty="0">
                <a:solidFill>
                  <a:srgbClr val="C00000"/>
                </a:solidFill>
              </a:rPr>
              <a:t>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</a:t>
            </a:r>
            <a:r>
              <a:rPr lang="en-CA" dirty="0"/>
              <a:t>/</a:t>
            </a:r>
            <a:r>
              <a:rPr lang="en-CA" dirty="0">
                <a:solidFill>
                  <a:srgbClr val="C00000"/>
                </a:solidFill>
              </a:rPr>
              <a:t>$</a:t>
            </a:r>
            <a:r>
              <a:rPr lang="en-CA" dirty="0" err="1">
                <a:solidFill>
                  <a:srgbClr val="C00000"/>
                </a:solidFill>
              </a:rPr>
              <a:t>expand</a:t>
            </a:r>
            <a:r>
              <a:rPr lang="en-CA" dirty="0" err="1"/>
              <a:t>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</a:t>
            </a:r>
            <a:r>
              <a:rPr lang="en-CA" dirty="0"/>
              <a:t>/</a:t>
            </a:r>
            <a:r>
              <a:rPr lang="en-CA" dirty="0">
                <a:solidFill>
                  <a:srgbClr val="C00000"/>
                </a:solidFill>
              </a:rPr>
              <a:t>$expand</a:t>
            </a:r>
            <a:r>
              <a:rPr lang="en-CA" dirty="0"/>
              <a:t>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0068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28208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10679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40352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416533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condition-category “problem-list-item” </a:t>
            </a:r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en-US" dirty="0" err="1">
                <a:solidFill>
                  <a:srgbClr val="C00000"/>
                </a:solidFill>
              </a:rPr>
              <a:t>ValueSet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/>
          </a:p>
          <a:p>
            <a:pPr lvl="1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http://fhirtest.uhn.ca/baseDstu3/ValueSet/$validate-code?url=http://hl7.org/fhir/</a:t>
            </a:r>
            <a:r>
              <a:rPr lang="en-US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ValueSet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</a:t>
            </a:r>
            <a:r>
              <a:rPr lang="is-IS" dirty="0">
                <a:solidFill>
                  <a:srgbClr val="C00000"/>
                </a:solidFill>
              </a:rPr>
              <a:t>(CodeSystem)</a:t>
            </a:r>
            <a:endParaRPr lang="en-US" dirty="0">
              <a:solidFill>
                <a:srgbClr val="C00000"/>
              </a:solidFill>
            </a:endParaRPr>
          </a:p>
          <a:p>
            <a:pPr lvl="1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https://terminz.azurewebsites.net/fhir/</a:t>
            </a:r>
            <a:r>
              <a:rPr lang="en-US" dirty="0">
                <a:solidFill>
                  <a:srgbClr val="C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CodeSystem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/$validate-code?system=http://snomed.info/sct&amp;code=233604007</a:t>
            </a:r>
            <a:endParaRPr lang="en-US" dirty="0"/>
          </a:p>
          <a:p>
            <a:pPr marL="685800" lvl="2" indent="0">
              <a:buNone/>
            </a:pPr>
            <a:r>
              <a:rPr lang="en-US" sz="1800" dirty="0">
                <a:solidFill>
                  <a:srgbClr val="00B05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00B050"/>
                </a:solidFill>
              </a:rPr>
              <a:t>Terminz</a:t>
            </a:r>
            <a:r>
              <a:rPr lang="en-US" sz="1800" dirty="0">
                <a:solidFill>
                  <a:srgbClr val="00B050"/>
                </a:solidFill>
              </a:rPr>
              <a:t> server output in Postman or</a:t>
            </a:r>
            <a:br>
              <a:rPr lang="en-US" sz="1800" dirty="0">
                <a:solidFill>
                  <a:srgbClr val="00B050"/>
                </a:solidFill>
              </a:rPr>
            </a:br>
            <a:r>
              <a:rPr lang="en-US" sz="1800" dirty="0">
                <a:solidFill>
                  <a:srgbClr val="00B05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720444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114726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9371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https://terminz.azurewebsites.net/fhir/CodeSystem/$lookup?system=http://snomed.info/sct&amp;code=233604007</a:t>
            </a:r>
            <a:endParaRPr lang="en-US" dirty="0"/>
          </a:p>
          <a:p>
            <a:pPr marL="857250" lvl="2" indent="0">
              <a:buNone/>
            </a:pPr>
            <a:r>
              <a:rPr lang="en-US" sz="1800" dirty="0">
                <a:solidFill>
                  <a:srgbClr val="00B05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00B050"/>
                </a:solidFill>
              </a:rPr>
              <a:t>Terminz</a:t>
            </a:r>
            <a:r>
              <a:rPr lang="en-US" sz="1800" dirty="0">
                <a:solidFill>
                  <a:srgbClr val="00B050"/>
                </a:solidFill>
              </a:rPr>
              <a:t> server output in Postman or</a:t>
            </a:r>
            <a:br>
              <a:rPr lang="en-US" sz="1800" dirty="0">
                <a:solidFill>
                  <a:srgbClr val="00B050"/>
                </a:solidFill>
              </a:rPr>
            </a:br>
            <a:r>
              <a:rPr lang="en-US" sz="1800" dirty="0">
                <a:solidFill>
                  <a:srgbClr val="00B050"/>
                </a:solidFill>
              </a:rPr>
              <a:t>another tool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244141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Test whether </a:t>
            </a:r>
            <a:r>
              <a:rPr lang="en-US" dirty="0" err="1"/>
              <a:t>codeA</a:t>
            </a:r>
            <a:r>
              <a:rPr lang="en-US" dirty="0"/>
              <a:t> / </a:t>
            </a:r>
            <a:r>
              <a:rPr lang="en-US" dirty="0" err="1"/>
              <a:t>codingA</a:t>
            </a:r>
            <a:r>
              <a:rPr lang="en-US" dirty="0"/>
              <a:t> subsumes (or is subsumed by) </a:t>
            </a:r>
            <a:r>
              <a:rPr lang="en-US" dirty="0" err="1"/>
              <a:t>codeB</a:t>
            </a:r>
            <a:r>
              <a:rPr lang="en-US" dirty="0"/>
              <a:t> / </a:t>
            </a:r>
            <a:r>
              <a:rPr lang="en-US" dirty="0" err="1"/>
              <a:t>codingB</a:t>
            </a:r>
            <a:endParaRPr lang="en-US" dirty="0"/>
          </a:p>
          <a:p>
            <a:pPr lvl="1"/>
            <a:r>
              <a:rPr lang="en-US" dirty="0"/>
              <a:t>Based on the semantics of </a:t>
            </a:r>
            <a:r>
              <a:rPr lang="en-US" dirty="0" err="1"/>
              <a:t>subsumption</a:t>
            </a:r>
            <a:r>
              <a:rPr lang="en-US" dirty="0"/>
              <a:t> in the underlying code system (e.g. SNOMED CT)</a:t>
            </a:r>
            <a:endParaRPr lang="en-CA" dirty="0"/>
          </a:p>
          <a:p>
            <a:r>
              <a:rPr lang="en-CA" dirty="0"/>
              <a:t>Returns one of four possible codes:</a:t>
            </a:r>
          </a:p>
          <a:p>
            <a:pPr lvl="1"/>
            <a:r>
              <a:rPr lang="en-CA" dirty="0"/>
              <a:t>equivalent, subsumes, subsumed-by, and not-subsumed</a:t>
            </a:r>
          </a:p>
          <a:p>
            <a:r>
              <a:rPr lang="en-CA" dirty="0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71533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  <a:p>
            <a:r>
              <a:rPr lang="en-GB" dirty="0"/>
              <a:t>“Malarial hepatitis” (83072009),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</a:t>
            </a:r>
            <a:endParaRPr lang="en-GB" dirty="0"/>
          </a:p>
          <a:p>
            <a:pPr lvl="1"/>
            <a:r>
              <a:rPr lang="en-GB" dirty="0">
                <a:hlinkClick r:id="rId4"/>
              </a:rPr>
              <a:t>http://tx.fhir.org/r3/CodeSystem/$subsumes?system=http://snomed.info/sct&amp;codeA=83072009&amp;codeB=3738000</a:t>
            </a: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8879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394144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ConceptMap</a:t>
            </a:r>
            <a:r>
              <a:rPr lang="en-US" dirty="0"/>
              <a:t> tutorial example: “emotion mappings”</a:t>
            </a:r>
            <a:endParaRPr lang="en-US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http://hapi.fhir.org/baseR4/ConceptMap/50293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http://hapi.fhir.org/baseR4/</a:t>
            </a:r>
            <a:r>
              <a:rPr lang="en-US" dirty="0" err="1">
                <a:hlinkClick r:id="rId4"/>
              </a:rPr>
              <a:t>ConceptMap</a:t>
            </a:r>
            <a:r>
              <a:rPr lang="en-US" dirty="0">
                <a:hlinkClick r:id="rId4"/>
              </a:rPr>
              <a:t>/</a:t>
            </a:r>
            <a:r>
              <a:rPr lang="en-US" b="1" dirty="0">
                <a:hlinkClick r:id="rId4"/>
              </a:rPr>
              <a:t>$translate</a:t>
            </a:r>
            <a:r>
              <a:rPr lang="en-US" dirty="0">
                <a:hlinkClick r:id="rId4"/>
              </a:rPr>
              <a:t>?system=urn:uuid:6b15b79f-10f4-48c6-a343-79066121b86b&amp;code=</a:t>
            </a:r>
            <a:r>
              <a:rPr lang="en-US" b="1" dirty="0">
                <a:hlinkClick r:id="rId4"/>
              </a:rPr>
              <a:t>contended</a:t>
            </a:r>
            <a:r>
              <a:rPr lang="en-US" dirty="0">
                <a:hlinkClick r:id="rId4"/>
              </a:rPr>
              <a:t>&amp;source=urn:uuid:6b15b79f-10f4-48c6-a343-79066121b86b&amp;target=urn:uuid:65802352-0507-41da-bc6d-0672995af417</a:t>
            </a:r>
            <a:endParaRPr lang="en-US" dirty="0"/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887520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ConceptMap</a:t>
            </a:r>
            <a:r>
              <a:rPr lang="en-US" dirty="0"/>
              <a:t> tutorial example: “emotion mappings”</a:t>
            </a:r>
            <a:endParaRPr lang="en-US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dirty="0"/>
              <a:t>Source </a:t>
            </a:r>
            <a:r>
              <a:rPr lang="en-US" dirty="0" err="1"/>
              <a:t>CodeSystem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http://hapi.fhir.org/baseR4/CodeSystem?url=urn:uuid:6b15b79f-10f4-48c6-a343-79066121b86b</a:t>
            </a:r>
            <a:endParaRPr lang="en-US" dirty="0"/>
          </a:p>
          <a:p>
            <a:pPr lvl="1"/>
            <a:r>
              <a:rPr lang="en-US" dirty="0"/>
              <a:t>Target </a:t>
            </a:r>
            <a:r>
              <a:rPr lang="en-US" dirty="0" err="1"/>
              <a:t>CodeSystem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http://hapi.fhir.org/baseR4/CodeSystem?url=urn:uuid:65802352-0507-41da-bc6d-0672995af417</a:t>
            </a:r>
            <a:endParaRPr lang="en-US" dirty="0">
              <a:hlinkClick r:id="rId5"/>
            </a:endParaRPr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079907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</a:t>
            </a:r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2"/>
              </a:rPr>
              <a:t>https://terminz.azurewebsites.net/fhir/ConceptMap?source=http://hl7.org/fhir/ValueSet/address-use&amp;target=http://terminology.hl7.org/ValueSet/v3-AddressUse</a:t>
            </a:r>
            <a:endParaRPr lang="en-US" dirty="0">
              <a:hlinkClick r:id="rId3"/>
            </a:endParaRPr>
          </a:p>
          <a:p>
            <a:pPr lvl="1"/>
            <a:r>
              <a:rPr lang="en-US" dirty="0">
                <a:hlinkClick r:id="rId3"/>
              </a:rPr>
              <a:t>https://terminz.azurewebsites.net/fhir/ConceptMap/</a:t>
            </a:r>
            <a:r>
              <a:rPr lang="en-US" b="1" dirty="0">
                <a:hlinkClick r:id="rId3"/>
              </a:rPr>
              <a:t>$translate</a:t>
            </a:r>
            <a:r>
              <a:rPr lang="en-US" dirty="0">
                <a:hlinkClick r:id="rId3"/>
              </a:rPr>
              <a:t>?system=http://hl7.org/fhir/address-use&amp;code=</a:t>
            </a:r>
            <a:r>
              <a:rPr lang="en-US" b="1" dirty="0">
                <a:hlinkClick r:id="rId3"/>
              </a:rPr>
              <a:t>home</a:t>
            </a:r>
            <a:r>
              <a:rPr lang="en-US" dirty="0">
                <a:hlinkClick r:id="rId3"/>
              </a:rPr>
              <a:t>&amp;source=http://hl7.org/fhir/ValueSet/address-use&amp;target=http://terminology.hl7.org/ValueSet/v3-AddressUse</a:t>
            </a:r>
            <a:endParaRPr lang="en-US" dirty="0"/>
          </a:p>
          <a:p>
            <a:pPr marL="857250" lvl="2" indent="0">
              <a:buNone/>
            </a:pPr>
            <a:r>
              <a:rPr lang="en-US" sz="1800" dirty="0">
                <a:solidFill>
                  <a:srgbClr val="00B05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00B050"/>
                </a:solidFill>
              </a:rPr>
              <a:t>Terminz</a:t>
            </a:r>
            <a:r>
              <a:rPr lang="en-US" sz="1800" dirty="0">
                <a:solidFill>
                  <a:srgbClr val="00B050"/>
                </a:solidFill>
              </a:rPr>
              <a:t> server output in Postman or</a:t>
            </a:r>
            <a:br>
              <a:rPr lang="en-US" sz="1800" dirty="0">
                <a:solidFill>
                  <a:srgbClr val="00B050"/>
                </a:solidFill>
              </a:rPr>
            </a:br>
            <a:r>
              <a:rPr lang="en-US" sz="1800" dirty="0">
                <a:solidFill>
                  <a:srgbClr val="00B050"/>
                </a:solidFill>
              </a:rPr>
              <a:t>another tool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145685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GB" dirty="0"/>
              <a:t>Paging</a:t>
            </a:r>
          </a:p>
          <a:p>
            <a:pPr lvl="1"/>
            <a:r>
              <a:rPr lang="en-GB" dirty="0"/>
              <a:t>Search results can be paged</a:t>
            </a:r>
          </a:p>
          <a:p>
            <a:pPr lvl="2"/>
            <a:r>
              <a:rPr lang="en-GB" dirty="0"/>
              <a:t>http://hl7.org/</a:t>
            </a:r>
            <a:r>
              <a:rPr lang="en-GB" dirty="0" err="1"/>
              <a:t>fhir</a:t>
            </a:r>
            <a:r>
              <a:rPr lang="en-GB" dirty="0"/>
              <a:t>/</a:t>
            </a:r>
            <a:r>
              <a:rPr lang="en-GB" dirty="0" err="1"/>
              <a:t>search.html</a:t>
            </a:r>
            <a:r>
              <a:rPr lang="en-GB" dirty="0"/>
              <a:t>, see the _count parameter</a:t>
            </a:r>
          </a:p>
          <a:p>
            <a:pPr lvl="1"/>
            <a:r>
              <a:rPr lang="en-GB" dirty="0"/>
              <a:t>$expand results have a separate paging mechanism (count, offset)</a:t>
            </a:r>
          </a:p>
          <a:p>
            <a:r>
              <a:rPr lang="en-GB" dirty="0"/>
              <a:t>May improve performance by requesting specific elements</a:t>
            </a:r>
          </a:p>
          <a:p>
            <a:pPr lvl="1"/>
            <a:r>
              <a:rPr lang="en-GB" dirty="0"/>
              <a:t>‘</a:t>
            </a:r>
            <a:r>
              <a:rPr lang="en-GB" dirty="0" err="1"/>
              <a:t>includeDefinition</a:t>
            </a:r>
            <a:r>
              <a:rPr lang="en-GB" dirty="0"/>
              <a:t>’ or ‘</a:t>
            </a:r>
            <a:r>
              <a:rPr lang="en-GB" dirty="0" err="1"/>
              <a:t>includeDesignations</a:t>
            </a:r>
            <a:r>
              <a:rPr lang="en-GB" dirty="0"/>
              <a:t>’ on $expand</a:t>
            </a:r>
          </a:p>
          <a:p>
            <a:pPr lvl="1"/>
            <a:r>
              <a:rPr lang="en-GB" dirty="0"/>
              <a:t>‘property’ to specify which properties to return on $lookup</a:t>
            </a:r>
          </a:p>
          <a:p>
            <a:pPr lvl="1"/>
            <a:r>
              <a:rPr lang="en-GB" dirty="0"/>
              <a:t>‘_elements’ to request specific elements to be returned on search/read operation results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15827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Batch Processing</a:t>
            </a:r>
          </a:p>
          <a:p>
            <a:pPr lvl="1"/>
            <a:r>
              <a:rPr lang="en-GB" dirty="0"/>
              <a:t>Many terminology operations are small</a:t>
            </a:r>
          </a:p>
          <a:p>
            <a:pPr lvl="1"/>
            <a:r>
              <a:rPr lang="en-GB" dirty="0"/>
              <a:t>It maybe more efficient to send them as a batch and deal with the result when it comes back</a:t>
            </a:r>
          </a:p>
          <a:p>
            <a:pPr lvl="2"/>
            <a:r>
              <a:rPr lang="en-GB" dirty="0">
                <a:hlinkClick r:id="rId2"/>
              </a:rPr>
              <a:t>http://hl7.org/fhir/http.html#transaction</a:t>
            </a:r>
            <a:endParaRPr lang="en-GB" dirty="0"/>
          </a:p>
          <a:p>
            <a:r>
              <a:rPr lang="en-GB" dirty="0"/>
              <a:t>Manage content types (Content-Type, Accept, _format)</a:t>
            </a:r>
          </a:p>
          <a:p>
            <a:pPr lvl="1"/>
            <a:r>
              <a:rPr lang="en-GB" dirty="0"/>
              <a:t>JSON or XML</a:t>
            </a:r>
          </a:p>
          <a:p>
            <a:r>
              <a:rPr lang="en-GB" dirty="0"/>
              <a:t>Accept-Encoding: </a:t>
            </a:r>
            <a:r>
              <a:rPr lang="en-GB" dirty="0" err="1"/>
              <a:t>gzip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425626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 and strategies for using Terminology </a:t>
            </a:r>
            <a:r>
              <a:rPr lang="en-US" dirty="0" err="1"/>
              <a:t>serviceS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77EF9EF-EAC0-644E-BC57-0CF0FD7001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7734594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32246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450811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Analyzing</a:t>
            </a:r>
            <a:r>
              <a:rPr lang="en-GB" dirty="0"/>
              <a:t> or validating coded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Choose or define the code systems and value sets</a:t>
            </a:r>
          </a:p>
          <a:p>
            <a:r>
              <a:rPr lang="en-GB" dirty="0"/>
              <a:t>Use $validate-code to check whether the codes are valid in your context, and whether the display text is correct</a:t>
            </a:r>
          </a:p>
          <a:p>
            <a:pPr lvl="1"/>
            <a:r>
              <a:rPr lang="en-GB" dirty="0"/>
              <a:t>Clinical systems often allow users to change the display term</a:t>
            </a:r>
          </a:p>
          <a:p>
            <a:r>
              <a:rPr lang="en-GB" dirty="0"/>
              <a:t>Use $translate to map local or non-standard coded data to the standard code systems / value sets for analysis</a:t>
            </a:r>
          </a:p>
          <a:p>
            <a:r>
              <a:rPr lang="en-GB" dirty="0"/>
              <a:t>You may want to use an inline </a:t>
            </a:r>
            <a:r>
              <a:rPr lang="en-GB" dirty="0" err="1"/>
              <a:t>ValueSet</a:t>
            </a:r>
            <a:r>
              <a:rPr lang="en-GB" dirty="0"/>
              <a:t> with $subsumes or $validate-code (or $closure) for categorizing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715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04790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Learning Objectives covered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Searching</a:t>
            </a:r>
            <a:r>
              <a:rPr lang="en-US" b="1" dirty="0"/>
              <a:t>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and use FHIR Terminology Service capabilities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2999937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Has this 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921397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AFB0337-F4B4-BE4B-979A-E077DAB9B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93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7300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rId6"/>
              </a:rPr>
              <a:t>https://ontoserver.csiro.au/</a:t>
            </a:r>
            <a:endParaRPr lang="en-US" u="sng" dirty="0"/>
          </a:p>
          <a:p>
            <a:pPr lvl="1"/>
            <a:r>
              <a:rPr lang="en-US" dirty="0">
                <a:hlinkClick r:id="rId7"/>
              </a:rPr>
              <a:t>https://r4.ontoserver.csiro.au/</a:t>
            </a:r>
            <a:r>
              <a:rPr lang="en-US" dirty="0" err="1">
                <a:hlinkClick r:id="rId7"/>
              </a:rPr>
              <a:t>fhir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052320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https://terminz.azurewebsites.net/fhir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https://confluence.hl7.org/display/FHIR/Test+Servers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081253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editor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178028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$expand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907360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97810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additional TOPICS</a:t>
            </a:r>
            <a:br>
              <a:rPr lang="en-CA" dirty="0"/>
            </a:br>
            <a:r>
              <a:rPr lang="en-CA" dirty="0"/>
              <a:t>(for further learning)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A0113-D9CD-084B-9377-0FE8E6D4AC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566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11528</TotalTime>
  <Words>6250</Words>
  <Application>Microsoft Macintosh PowerPoint</Application>
  <PresentationFormat>On-screen Show (16:9)</PresentationFormat>
  <Paragraphs>748</Paragraphs>
  <Slides>107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1" baseType="lpstr">
      <vt:lpstr>Arial</vt:lpstr>
      <vt:lpstr>Calibri</vt:lpstr>
      <vt:lpstr>Wingdings</vt:lpstr>
      <vt:lpstr>Office Theme</vt:lpstr>
      <vt:lpstr>Understanding and Using Terminology in HL7® FHIR®</vt:lpstr>
      <vt:lpstr>This presentation</vt:lpstr>
      <vt:lpstr>Who am I?</vt:lpstr>
      <vt:lpstr>Tutorial Learning Objectives</vt:lpstr>
      <vt:lpstr>Tutorial Learning Objectives</vt:lpstr>
      <vt:lpstr>What Are Your Questions?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primary terminology resources</vt:lpstr>
      <vt:lpstr>CodeSystem</vt:lpstr>
      <vt:lpstr>CodeSystem</vt:lpstr>
      <vt:lpstr>CodeSystem (UML)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Tutorial Learning Objectives covered</vt:lpstr>
      <vt:lpstr>Additional Questions?</vt:lpstr>
      <vt:lpstr>Review Tutorial Learning Objectives</vt:lpstr>
      <vt:lpstr>Part 2 Topics Searching and Services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 covered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additional TOPICS (for further learning)</vt:lpstr>
      <vt:lpstr>Additional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154</cp:revision>
  <dcterms:created xsi:type="dcterms:W3CDTF">2019-05-01T16:23:47Z</dcterms:created>
  <dcterms:modified xsi:type="dcterms:W3CDTF">2020-03-12T18:38:24Z</dcterms:modified>
</cp:coreProperties>
</file>